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9" r:id="rId4"/>
    <p:sldId id="258" r:id="rId5"/>
    <p:sldId id="260" r:id="rId6"/>
    <p:sldId id="283" r:id="rId7"/>
    <p:sldId id="284" r:id="rId8"/>
    <p:sldId id="285" r:id="rId9"/>
    <p:sldId id="273" r:id="rId10"/>
    <p:sldId id="271" r:id="rId11"/>
    <p:sldId id="261" r:id="rId12"/>
    <p:sldId id="272" r:id="rId13"/>
    <p:sldId id="286" r:id="rId14"/>
    <p:sldId id="288" r:id="rId15"/>
    <p:sldId id="289" r:id="rId16"/>
    <p:sldId id="290" r:id="rId17"/>
    <p:sldId id="291" r:id="rId18"/>
    <p:sldId id="292" r:id="rId19"/>
    <p:sldId id="287" r:id="rId20"/>
    <p:sldId id="293" r:id="rId21"/>
    <p:sldId id="270" r:id="rId22"/>
    <p:sldId id="262" r:id="rId23"/>
    <p:sldId id="265" r:id="rId24"/>
    <p:sldId id="266" r:id="rId25"/>
    <p:sldId id="268" r:id="rId26"/>
    <p:sldId id="269" r:id="rId27"/>
    <p:sldId id="263" r:id="rId28"/>
    <p:sldId id="278" r:id="rId29"/>
    <p:sldId id="279" r:id="rId30"/>
    <p:sldId id="280" r:id="rId31"/>
    <p:sldId id="274" r:id="rId32"/>
    <p:sldId id="275" r:id="rId33"/>
    <p:sldId id="264" r:id="rId34"/>
    <p:sldId id="281" r:id="rId35"/>
    <p:sldId id="282" r:id="rId36"/>
    <p:sldId id="276" r:id="rId37"/>
    <p:sldId id="277" r:id="rId38"/>
    <p:sldId id="294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D56-A3DE-4556-A299-ACB378F25441}" type="datetimeFigureOut">
              <a:rPr lang="pt-BR" smtClean="0"/>
              <a:pPr/>
              <a:t>14/04/2012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6719-886B-42FF-B93A-6604B31FC9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D56-A3DE-4556-A299-ACB378F25441}" type="datetimeFigureOut">
              <a:rPr lang="pt-BR" smtClean="0"/>
              <a:pPr/>
              <a:t>14/04/2012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6719-886B-42FF-B93A-6604B31FC9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D56-A3DE-4556-A299-ACB378F25441}" type="datetimeFigureOut">
              <a:rPr lang="pt-BR" smtClean="0"/>
              <a:pPr/>
              <a:t>14/04/2012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6719-886B-42FF-B93A-6604B31FC9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D56-A3DE-4556-A299-ACB378F25441}" type="datetimeFigureOut">
              <a:rPr lang="pt-BR" smtClean="0"/>
              <a:pPr/>
              <a:t>14/04/2012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6719-886B-42FF-B93A-6604B31FC9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D56-A3DE-4556-A299-ACB378F25441}" type="datetimeFigureOut">
              <a:rPr lang="pt-BR" smtClean="0"/>
              <a:pPr/>
              <a:t>14/04/2012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6719-886B-42FF-B93A-6604B31FC9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D56-A3DE-4556-A299-ACB378F25441}" type="datetimeFigureOut">
              <a:rPr lang="pt-BR" smtClean="0"/>
              <a:pPr/>
              <a:t>14/04/2012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6719-886B-42FF-B93A-6604B31FC9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D56-A3DE-4556-A299-ACB378F25441}" type="datetimeFigureOut">
              <a:rPr lang="pt-BR" smtClean="0"/>
              <a:pPr/>
              <a:t>14/04/2012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6719-886B-42FF-B93A-6604B31FC9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D56-A3DE-4556-A299-ACB378F25441}" type="datetimeFigureOut">
              <a:rPr lang="pt-BR" smtClean="0"/>
              <a:pPr/>
              <a:t>14/04/2012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6719-886B-42FF-B93A-6604B31FC9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D56-A3DE-4556-A299-ACB378F25441}" type="datetimeFigureOut">
              <a:rPr lang="pt-BR" smtClean="0"/>
              <a:pPr/>
              <a:t>14/04/2012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6719-886B-42FF-B93A-6604B31FC9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D56-A3DE-4556-A299-ACB378F25441}" type="datetimeFigureOut">
              <a:rPr lang="pt-BR" smtClean="0"/>
              <a:pPr/>
              <a:t>14/04/2012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6719-886B-42FF-B93A-6604B31FC9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D56-A3DE-4556-A299-ACB378F25441}" type="datetimeFigureOut">
              <a:rPr lang="pt-BR" smtClean="0"/>
              <a:pPr/>
              <a:t>14/04/2012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8A6719-886B-42FF-B93A-6604B31FC9D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4A4D56-A3DE-4556-A299-ACB378F25441}" type="datetimeFigureOut">
              <a:rPr lang="pt-BR" smtClean="0"/>
              <a:pPr/>
              <a:t>14/04/2012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8A6719-886B-42FF-B93A-6604B31FC9D8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Espaço Reservado para Conteúdo 5" descr="energi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9" name="Retângulo 8"/>
          <p:cNvSpPr/>
          <p:nvPr/>
        </p:nvSpPr>
        <p:spPr>
          <a:xfrm>
            <a:off x="1785918" y="3286124"/>
            <a:ext cx="558742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hardEdg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Energia limpa</a:t>
            </a:r>
            <a:endParaRPr lang="pt-B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Solar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b="1" i="1" dirty="0" smtClean="0"/>
              <a:t>Desvantagens:</a:t>
            </a:r>
          </a:p>
          <a:p>
            <a:endParaRPr lang="pt-BR" dirty="0" smtClean="0"/>
          </a:p>
          <a:p>
            <a:r>
              <a:rPr lang="pt-BR" dirty="0" smtClean="0"/>
              <a:t>Sua produção depende das condições atmosféricas.</a:t>
            </a:r>
          </a:p>
          <a:p>
            <a:endParaRPr lang="pt-BR" dirty="0" smtClean="0"/>
          </a:p>
          <a:p>
            <a:r>
              <a:rPr lang="pt-BR" dirty="0" smtClean="0"/>
              <a:t>Custo de instalação elevado.</a:t>
            </a:r>
          </a:p>
          <a:p>
            <a:endParaRPr lang="pt-BR" dirty="0" smtClean="0"/>
          </a:p>
          <a:p>
            <a:r>
              <a:rPr lang="pt-BR" dirty="0" smtClean="0"/>
              <a:t>Os painéis possuem um rendimento de apenas 25%.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Eólica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b="1" i="1" dirty="0" smtClean="0"/>
              <a:t>O que é Energia Eólica?</a:t>
            </a:r>
          </a:p>
          <a:p>
            <a:endParaRPr lang="pt-BR" dirty="0" smtClean="0"/>
          </a:p>
          <a:p>
            <a:r>
              <a:rPr lang="pt-BR" sz="2500" dirty="0" smtClean="0"/>
              <a:t>É a energia contida no vento, de forma cinética (energia em movimento).</a:t>
            </a:r>
          </a:p>
          <a:p>
            <a:endParaRPr lang="pt-BR" sz="2500" dirty="0" smtClean="0"/>
          </a:p>
          <a:p>
            <a:r>
              <a:rPr lang="pt-BR" sz="2500" dirty="0" smtClean="0"/>
              <a:t>O nome Eólica vem de </a:t>
            </a:r>
            <a:r>
              <a:rPr lang="pt-BR" sz="2500" dirty="0" err="1" smtClean="0"/>
              <a:t>Éolo</a:t>
            </a:r>
            <a:r>
              <a:rPr lang="pt-BR" sz="2500" dirty="0" smtClean="0"/>
              <a:t>, Deus do vento na mitologia grega.</a:t>
            </a:r>
          </a:p>
          <a:p>
            <a:endParaRPr lang="pt-BR" sz="2500" dirty="0" smtClean="0"/>
          </a:p>
          <a:p>
            <a:r>
              <a:rPr lang="pt-BR" sz="2500" dirty="0" smtClean="0"/>
              <a:t> É aproveita desde a antiguidade para mover barcos e moinhos.</a:t>
            </a:r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Eólica</a:t>
            </a:r>
            <a:endParaRPr lang="pt-BR" sz="8000" dirty="0"/>
          </a:p>
        </p:txBody>
      </p:sp>
      <p:pic>
        <p:nvPicPr>
          <p:cNvPr id="4" name="Espaço Reservado para Conteúdo 3" descr="eolica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000240"/>
            <a:ext cx="7215238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Eólica</a:t>
            </a:r>
            <a:endParaRPr lang="pt-BR" sz="8000" dirty="0"/>
          </a:p>
        </p:txBody>
      </p:sp>
      <p:pic>
        <p:nvPicPr>
          <p:cNvPr id="4" name="Espaço Reservado para Conteúdo 3" descr="comofuncio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85927"/>
            <a:ext cx="7429552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Eólica</a:t>
            </a:r>
            <a:endParaRPr lang="pt-BR" sz="8000" dirty="0"/>
          </a:p>
        </p:txBody>
      </p:sp>
      <p:pic>
        <p:nvPicPr>
          <p:cNvPr id="5" name="Espaço Reservado para Conteúdo 4" descr="eolic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00240"/>
            <a:ext cx="6357982" cy="4429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Eólica</a:t>
            </a:r>
            <a:endParaRPr lang="pt-BR" sz="8000" dirty="0"/>
          </a:p>
        </p:txBody>
      </p:sp>
      <p:pic>
        <p:nvPicPr>
          <p:cNvPr id="4" name="Espaço Reservado para Conteúdo 3" descr="granja-eolica-mar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686550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Eólica</a:t>
            </a:r>
            <a:endParaRPr lang="pt-BR" sz="8000" dirty="0"/>
          </a:p>
        </p:txBody>
      </p:sp>
      <p:pic>
        <p:nvPicPr>
          <p:cNvPr id="4" name="Espaço Reservado para Conteúdo 3" descr="maior-turbinadomu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35163"/>
            <a:ext cx="5572164" cy="4708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Eólica</a:t>
            </a:r>
            <a:endParaRPr lang="pt-BR" sz="8000" dirty="0"/>
          </a:p>
        </p:txBody>
      </p:sp>
      <p:pic>
        <p:nvPicPr>
          <p:cNvPr id="4" name="Espaço Reservado para Conteúdo 3" descr="maiordomu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6286544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Eólica</a:t>
            </a:r>
            <a:endParaRPr lang="pt-BR" sz="8000" dirty="0"/>
          </a:p>
        </p:txBody>
      </p:sp>
      <p:pic>
        <p:nvPicPr>
          <p:cNvPr id="4" name="Espaço Reservado para Conteúdo 3" descr="graficotaman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574" y="1935163"/>
            <a:ext cx="793685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Eólica</a:t>
            </a:r>
            <a:endParaRPr lang="pt-BR" sz="8000" dirty="0"/>
          </a:p>
        </p:txBody>
      </p:sp>
      <p:pic>
        <p:nvPicPr>
          <p:cNvPr id="4" name="Espaço Reservado para Conteúdo 3" descr="potenciainstala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8123"/>
            <a:ext cx="8229600" cy="4143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Introdução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3000" b="1" i="1" dirty="0" smtClean="0"/>
              <a:t>O que é Energia Limpa?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É um conceito utilizado para  denominar as energias que não poluem o meio ambiente.</a:t>
            </a:r>
          </a:p>
          <a:p>
            <a:pPr>
              <a:buFontTx/>
              <a:buChar char="-"/>
            </a:pPr>
            <a:endParaRPr lang="pt-BR" dirty="0" smtClean="0"/>
          </a:p>
          <a:p>
            <a:r>
              <a:rPr lang="pt-BR" dirty="0" smtClean="0"/>
              <a:t>A Energia Limpa pode ser classificada como renovável, pois é produzida com o uso de recursos renováveis.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Eólica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/>
          <a:lstStyle/>
          <a:p>
            <a:pPr>
              <a:buNone/>
            </a:pPr>
            <a:r>
              <a:rPr lang="pt-BR" sz="2800" b="1" i="1" dirty="0" smtClean="0"/>
              <a:t>Vantagens:</a:t>
            </a:r>
          </a:p>
          <a:p>
            <a:endParaRPr lang="pt-BR" dirty="0" smtClean="0"/>
          </a:p>
          <a:p>
            <a:r>
              <a:rPr lang="pt-BR" dirty="0" smtClean="0"/>
              <a:t>É uma fonte renovável, não emite gases e nem gera resíduos.</a:t>
            </a:r>
          </a:p>
          <a:p>
            <a:endParaRPr lang="pt-BR" dirty="0" smtClean="0"/>
          </a:p>
          <a:p>
            <a:r>
              <a:rPr lang="pt-BR" dirty="0" smtClean="0"/>
              <a:t>Os parques eólicos (ou fazendas eólicas) são compatíveis com outros usos do terreno, como agricultura ou pecuária.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Eólica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b="1" i="1" dirty="0" smtClean="0"/>
              <a:t>Desvantagens:</a:t>
            </a:r>
          </a:p>
          <a:p>
            <a:endParaRPr lang="pt-BR" dirty="0" smtClean="0"/>
          </a:p>
          <a:p>
            <a:r>
              <a:rPr lang="pt-BR" dirty="0" smtClean="0"/>
              <a:t>É necessário um estudos de mapeamento, medição e previsão dos ventos (no mínimo 1 ano).</a:t>
            </a:r>
          </a:p>
          <a:p>
            <a:endParaRPr lang="pt-BR" dirty="0" smtClean="0"/>
          </a:p>
          <a:p>
            <a:r>
              <a:rPr lang="pt-BR" dirty="0" smtClean="0"/>
              <a:t>Poluição visual, interferindo na paisagem do local.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Elevado custo de instalação.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Biomassa e Biogás 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3000" b="1" i="1" dirty="0" smtClean="0"/>
              <a:t>O que é Biogás?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É um gás inflamável, produzido a partir de uma mistura de dióxido de carbono e metano, por meio de bactérias fermentadoras em matérias orgânicas.</a:t>
            </a:r>
          </a:p>
          <a:p>
            <a:endParaRPr lang="pt-BR" dirty="0" smtClean="0"/>
          </a:p>
          <a:p>
            <a:r>
              <a:rPr lang="pt-BR" dirty="0" smtClean="0"/>
              <a:t>A matéria-prima usada na produção do Biogás pode ser desde esterco (humano e de animais) como bagaços de vegetais, palhas, lixo orgânico, etc...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Biomassa e Biogás 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2"/>
            <a:ext cx="8229600" cy="993454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    Vejamos na figura abaixo um pequeno exemplo de transformação de Biogás em uma propriedade rural:</a:t>
            </a:r>
            <a:endParaRPr lang="pt-BR" dirty="0"/>
          </a:p>
        </p:txBody>
      </p:sp>
      <p:pic>
        <p:nvPicPr>
          <p:cNvPr id="4" name="Imagem 3" descr="n_brazil_residuos_250956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928934"/>
            <a:ext cx="7429552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Biomassa e Biogás </a:t>
            </a:r>
            <a:endParaRPr lang="pt-BR" sz="8000" dirty="0"/>
          </a:p>
        </p:txBody>
      </p:sp>
      <p:pic>
        <p:nvPicPr>
          <p:cNvPr id="4" name="Espaço Reservado para Conteúdo 3" descr="biogass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857364"/>
            <a:ext cx="7215238" cy="4716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Biomassa e Biogás 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3000" b="1" i="1" dirty="0" smtClean="0"/>
              <a:t>Vantagens:</a:t>
            </a:r>
          </a:p>
          <a:p>
            <a:pPr>
              <a:buNone/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Redução significativa da poluição do ar.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Contribuição para a geração dos Créditos de Carbono.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Fonte econômica para propriedades rurais. 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Solução para o problema de saneamento ambiental, com aproveitamento dos dejetos animais e vegetais.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Biomassa e Biogás 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3000" b="1" i="1" dirty="0" smtClean="0"/>
              <a:t>Desvantagens:</a:t>
            </a:r>
          </a:p>
          <a:p>
            <a:pPr>
              <a:buNone/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Variabilidade da produção de Biogás, em função do clima.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Custo do investimento inicial e de manutenção.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Remoção periódica do Iodo ( 1 a 5 anos).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Maremotriz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b="1" i="1" dirty="0" smtClean="0"/>
              <a:t>O que é </a:t>
            </a:r>
            <a:r>
              <a:rPr lang="pt-BR" sz="2800" b="1" i="1" dirty="0" err="1" smtClean="0"/>
              <a:t>Maremotriz</a:t>
            </a:r>
            <a:r>
              <a:rPr lang="pt-BR" sz="2800" b="1" i="1" dirty="0" smtClean="0"/>
              <a:t>?</a:t>
            </a:r>
          </a:p>
          <a:p>
            <a:pPr>
              <a:buNone/>
            </a:pPr>
            <a:endParaRPr lang="pt-BR" sz="2800" b="1" i="1" dirty="0" smtClean="0"/>
          </a:p>
          <a:p>
            <a:r>
              <a:rPr lang="pt-BR" sz="2400" dirty="0" smtClean="0"/>
              <a:t>É o modo de geração de eletricidade através da utilização da energia contida no movimento de massas de águas, devido às marés.</a:t>
            </a:r>
          </a:p>
          <a:p>
            <a:endParaRPr lang="pt-BR" sz="2400" dirty="0" smtClean="0"/>
          </a:p>
          <a:p>
            <a:r>
              <a:rPr lang="pt-BR" sz="2400" dirty="0" smtClean="0"/>
              <a:t>Dois tipos de energia maremotriz podem ser obtidas: energia cinética através das correntes formadas pelas marés e a energia potencial pela diferença de altura entre as marés alta e baixa.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Maremotriz</a:t>
            </a:r>
            <a:endParaRPr lang="pt-BR" sz="8000" dirty="0"/>
          </a:p>
        </p:txBody>
      </p:sp>
      <p:pic>
        <p:nvPicPr>
          <p:cNvPr id="4" name="Espaço Reservado para Conteúdo 3" descr="ma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85926"/>
            <a:ext cx="6429420" cy="4700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Maremotriz</a:t>
            </a:r>
            <a:endParaRPr lang="pt-BR" sz="8000" dirty="0"/>
          </a:p>
        </p:txBody>
      </p:sp>
      <p:pic>
        <p:nvPicPr>
          <p:cNvPr id="4" name="Espaço Reservado para Conteúdo 3" descr="diferenç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1678"/>
            <a:ext cx="822960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Introdução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2800" b="1" i="1" dirty="0" smtClean="0"/>
              <a:t>Quais são os principais tipos de Energia Limpa?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Energia Solar.</a:t>
            </a:r>
          </a:p>
          <a:p>
            <a:r>
              <a:rPr lang="pt-BR" dirty="0" smtClean="0"/>
              <a:t>Energia Eólica.</a:t>
            </a:r>
          </a:p>
          <a:p>
            <a:r>
              <a:rPr lang="pt-BR" dirty="0" smtClean="0"/>
              <a:t>Energia da Biomassa ou Biogás.</a:t>
            </a:r>
          </a:p>
          <a:p>
            <a:r>
              <a:rPr lang="pt-BR" dirty="0" smtClean="0"/>
              <a:t>Energia Geotérmica.</a:t>
            </a:r>
          </a:p>
          <a:p>
            <a:r>
              <a:rPr lang="pt-BR" dirty="0" smtClean="0"/>
              <a:t>Energia das Marés.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Maremotriz</a:t>
            </a:r>
            <a:endParaRPr lang="pt-BR" sz="8000" dirty="0"/>
          </a:p>
        </p:txBody>
      </p:sp>
      <p:pic>
        <p:nvPicPr>
          <p:cNvPr id="4" name="Espaço Reservado para Conteúdo 3" descr="Maior_turbina_Maremotriz_Mu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802" y="1935163"/>
            <a:ext cx="605439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Maremotriz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b="1" i="1" dirty="0" smtClean="0"/>
              <a:t>Vantagens:</a:t>
            </a:r>
          </a:p>
          <a:p>
            <a:endParaRPr lang="pt-BR" dirty="0" smtClean="0"/>
          </a:p>
          <a:p>
            <a:r>
              <a:rPr lang="pt-BR" dirty="0" smtClean="0"/>
              <a:t>Fonte de energia não poluente.</a:t>
            </a:r>
          </a:p>
          <a:p>
            <a:endParaRPr lang="pt-BR" dirty="0" smtClean="0"/>
          </a:p>
          <a:p>
            <a:r>
              <a:rPr lang="pt-BR" dirty="0" smtClean="0"/>
              <a:t>A constância e previsibilidade da ocorrência das marés.</a:t>
            </a:r>
          </a:p>
          <a:p>
            <a:endParaRPr lang="pt-BR" dirty="0" smtClean="0"/>
          </a:p>
          <a:p>
            <a:r>
              <a:rPr lang="pt-BR" dirty="0" smtClean="0"/>
              <a:t>Fonte de energia renovável.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Maremotriz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b="1" i="1" dirty="0" smtClean="0"/>
              <a:t>Desvantagens:</a:t>
            </a:r>
          </a:p>
          <a:p>
            <a:endParaRPr lang="pt-BR" dirty="0" smtClean="0"/>
          </a:p>
          <a:p>
            <a:r>
              <a:rPr lang="pt-BR" dirty="0" smtClean="0"/>
              <a:t>Custo de instalação bastante elevado.</a:t>
            </a:r>
          </a:p>
          <a:p>
            <a:endParaRPr lang="pt-BR" dirty="0" smtClean="0"/>
          </a:p>
          <a:p>
            <a:r>
              <a:rPr lang="pt-BR" dirty="0" smtClean="0"/>
              <a:t>Necessita de locais onde exista um desnível de marés elevado (cerca de 5,5 metros).</a:t>
            </a:r>
          </a:p>
          <a:p>
            <a:endParaRPr lang="pt-BR" dirty="0" smtClean="0"/>
          </a:p>
          <a:p>
            <a:r>
              <a:rPr lang="pt-BR" dirty="0" smtClean="0"/>
              <a:t>Dificuldade em obter eficiência máxima.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Geotérmica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b="1" i="1" dirty="0" smtClean="0"/>
              <a:t>O que é Energia Geotérmica?</a:t>
            </a:r>
          </a:p>
          <a:p>
            <a:pPr>
              <a:buNone/>
            </a:pPr>
            <a:endParaRPr lang="pt-BR" sz="2800" b="1" i="1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É a energia obtida pelo calor proveniente da Terra, mais precisamente do seu interior (ou pela convecção de massas de matéria aquecida por meio de vulcões e vapor).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Geotérmica</a:t>
            </a:r>
            <a:endParaRPr lang="pt-BR" sz="8000" dirty="0"/>
          </a:p>
        </p:txBody>
      </p:sp>
      <p:pic>
        <p:nvPicPr>
          <p:cNvPr id="4" name="Espaço Reservado para Conteúdo 3" descr="energia-geotermica-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470" y="1935163"/>
            <a:ext cx="655706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Geotérmica</a:t>
            </a:r>
            <a:endParaRPr lang="pt-BR" sz="8000" dirty="0"/>
          </a:p>
        </p:txBody>
      </p:sp>
      <p:pic>
        <p:nvPicPr>
          <p:cNvPr id="4" name="Espaço Reservado para Conteúdo 3" descr="geotermicass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071678"/>
            <a:ext cx="6858048" cy="4357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Geotérmica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b="1" i="1" dirty="0" smtClean="0"/>
              <a:t>Vantagens:</a:t>
            </a:r>
          </a:p>
          <a:p>
            <a:endParaRPr lang="pt-BR" dirty="0" smtClean="0"/>
          </a:p>
          <a:p>
            <a:r>
              <a:rPr lang="pt-BR" dirty="0" smtClean="0"/>
              <a:t>Fonte de energia não poluente.</a:t>
            </a:r>
          </a:p>
          <a:p>
            <a:endParaRPr lang="pt-BR" dirty="0" smtClean="0"/>
          </a:p>
          <a:p>
            <a:r>
              <a:rPr lang="pt-BR" dirty="0" smtClean="0"/>
              <a:t>Área de instalação reduzida.</a:t>
            </a:r>
          </a:p>
          <a:p>
            <a:endParaRPr lang="pt-BR" dirty="0" smtClean="0"/>
          </a:p>
          <a:p>
            <a:r>
              <a:rPr lang="pt-BR" dirty="0" smtClean="0"/>
              <a:t>Funcionamento contínuo (24 horas por dia) pois não depende de condições atmosféricas.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Geotérmica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b="1" i="1" dirty="0" smtClean="0"/>
              <a:t>Desvantagens:</a:t>
            </a:r>
          </a:p>
          <a:p>
            <a:endParaRPr lang="pt-BR" dirty="0" smtClean="0"/>
          </a:p>
          <a:p>
            <a:r>
              <a:rPr lang="pt-BR" dirty="0" smtClean="0"/>
              <a:t>Custo de instalação bastante elevado.</a:t>
            </a:r>
          </a:p>
          <a:p>
            <a:endParaRPr lang="pt-BR" dirty="0" smtClean="0"/>
          </a:p>
          <a:p>
            <a:r>
              <a:rPr lang="pt-BR" dirty="0" smtClean="0"/>
              <a:t>Odor desagradável.</a:t>
            </a:r>
          </a:p>
          <a:p>
            <a:endParaRPr lang="pt-BR" dirty="0" smtClean="0"/>
          </a:p>
          <a:p>
            <a:r>
              <a:rPr lang="pt-BR" dirty="0" smtClean="0"/>
              <a:t>Locais de instalação escassos pois necessitam de solo apropriado.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Grupo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lnSpc>
                <a:spcPct val="150000"/>
              </a:lnSpc>
              <a:buNone/>
            </a:pPr>
            <a:endParaRPr lang="pt-BR" dirty="0" smtClean="0"/>
          </a:p>
          <a:p>
            <a:pPr algn="ctr">
              <a:lnSpc>
                <a:spcPct val="150000"/>
              </a:lnSpc>
              <a:buNone/>
            </a:pPr>
            <a:r>
              <a:rPr lang="pt-BR" dirty="0" smtClean="0"/>
              <a:t>Armando </a:t>
            </a:r>
            <a:r>
              <a:rPr lang="pt-BR" dirty="0" err="1" smtClean="0"/>
              <a:t>Palazzi</a:t>
            </a:r>
            <a:endParaRPr lang="pt-BR" dirty="0" smtClean="0"/>
          </a:p>
          <a:p>
            <a:pPr algn="ctr">
              <a:lnSpc>
                <a:spcPct val="150000"/>
              </a:lnSpc>
              <a:buNone/>
            </a:pPr>
            <a:r>
              <a:rPr lang="pt-BR" dirty="0" smtClean="0"/>
              <a:t>Diego Gonzalez</a:t>
            </a:r>
          </a:p>
          <a:p>
            <a:pPr algn="ctr">
              <a:lnSpc>
                <a:spcPct val="150000"/>
              </a:lnSpc>
              <a:buNone/>
            </a:pPr>
            <a:r>
              <a:rPr lang="pt-BR" dirty="0" smtClean="0"/>
              <a:t>Marcio V.</a:t>
            </a:r>
          </a:p>
          <a:p>
            <a:pPr algn="ctr">
              <a:lnSpc>
                <a:spcPct val="150000"/>
              </a:lnSpc>
              <a:buNone/>
            </a:pPr>
            <a:r>
              <a:rPr lang="pt-BR" dirty="0" smtClean="0"/>
              <a:t>Rodrigo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t-BR" dirty="0" smtClean="0"/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pt-BR" dirty="0" smtClean="0"/>
              <a:t>  Mesmo sendo alternativas interessantes para minimizar a interferência  do ser humano na natureza, é importante destacar que existem pontos positivos e negativos em cada tipo de Energia Limpa.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Solar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b="1" i="1" dirty="0" smtClean="0"/>
              <a:t>O que é Energia Solar?</a:t>
            </a:r>
          </a:p>
          <a:p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É qualquer tipo de captação de energia luminosa proveniente do sol, direta ou indiretamente para posterior transformação dessa energia captada em alguma forma utilizável pelo homem.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Solar</a:t>
            </a:r>
            <a:endParaRPr lang="pt-BR" sz="8000" dirty="0"/>
          </a:p>
        </p:txBody>
      </p:sp>
      <p:pic>
        <p:nvPicPr>
          <p:cNvPr id="4" name="Espaço Reservado para Conteúdo 3" descr="celul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1953419"/>
            <a:ext cx="5829300" cy="435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Solar</a:t>
            </a:r>
            <a:endParaRPr lang="pt-BR" sz="8000" dirty="0"/>
          </a:p>
        </p:txBody>
      </p:sp>
      <p:pic>
        <p:nvPicPr>
          <p:cNvPr id="4" name="Espaço Reservado para Conteúdo 3" descr="energia_solar_fazen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034" y="1935163"/>
            <a:ext cx="547593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Solar</a:t>
            </a:r>
            <a:endParaRPr lang="pt-BR" sz="8000" dirty="0"/>
          </a:p>
        </p:txBody>
      </p:sp>
      <p:pic>
        <p:nvPicPr>
          <p:cNvPr id="4" name="Espaço Reservado para Conteúdo 3" descr="esque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01056"/>
            <a:ext cx="6286544" cy="4542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000" dirty="0" smtClean="0"/>
              <a:t>Solar</a:t>
            </a:r>
            <a:endParaRPr lang="pt-BR" sz="8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b="1" i="1" dirty="0" smtClean="0"/>
              <a:t>Vantagens:</a:t>
            </a:r>
          </a:p>
          <a:p>
            <a:endParaRPr lang="pt-BR" dirty="0" smtClean="0"/>
          </a:p>
          <a:p>
            <a:r>
              <a:rPr lang="pt-BR" dirty="0" smtClean="0"/>
              <a:t>As centrais requerem manutenção mínima.</a:t>
            </a:r>
          </a:p>
          <a:p>
            <a:endParaRPr lang="pt-BR" dirty="0" smtClean="0"/>
          </a:p>
          <a:p>
            <a:r>
              <a:rPr lang="pt-BR" dirty="0" smtClean="0"/>
              <a:t>Painéis mais eficientes e baratos a cada dia.</a:t>
            </a:r>
          </a:p>
          <a:p>
            <a:endParaRPr lang="pt-BR" dirty="0" smtClean="0"/>
          </a:p>
          <a:p>
            <a:r>
              <a:rPr lang="pt-BR" dirty="0" smtClean="0"/>
              <a:t>Extremamente viável em países tropicais.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1005</TotalTime>
  <Words>702</Words>
  <Application>Microsoft Office PowerPoint</Application>
  <PresentationFormat>Apresentação na tela (4:3)</PresentationFormat>
  <Paragraphs>149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Fluxo</vt:lpstr>
      <vt:lpstr>Slide 1</vt:lpstr>
      <vt:lpstr>Introdução</vt:lpstr>
      <vt:lpstr>Introdução</vt:lpstr>
      <vt:lpstr>Introdução</vt:lpstr>
      <vt:lpstr>Solar</vt:lpstr>
      <vt:lpstr>Solar</vt:lpstr>
      <vt:lpstr>Solar</vt:lpstr>
      <vt:lpstr>Solar</vt:lpstr>
      <vt:lpstr>Solar</vt:lpstr>
      <vt:lpstr>Solar</vt:lpstr>
      <vt:lpstr>Eólica</vt:lpstr>
      <vt:lpstr>Eólica</vt:lpstr>
      <vt:lpstr>Eólica</vt:lpstr>
      <vt:lpstr>Eólica</vt:lpstr>
      <vt:lpstr>Eólica</vt:lpstr>
      <vt:lpstr>Eólica</vt:lpstr>
      <vt:lpstr>Eólica</vt:lpstr>
      <vt:lpstr>Eólica</vt:lpstr>
      <vt:lpstr>Eólica</vt:lpstr>
      <vt:lpstr>Eólica</vt:lpstr>
      <vt:lpstr>Eólica</vt:lpstr>
      <vt:lpstr>Biomassa e Biogás </vt:lpstr>
      <vt:lpstr>Biomassa e Biogás </vt:lpstr>
      <vt:lpstr>Biomassa e Biogás </vt:lpstr>
      <vt:lpstr>Biomassa e Biogás </vt:lpstr>
      <vt:lpstr>Biomassa e Biogás </vt:lpstr>
      <vt:lpstr>Maremotriz</vt:lpstr>
      <vt:lpstr>Maremotriz</vt:lpstr>
      <vt:lpstr>Maremotriz</vt:lpstr>
      <vt:lpstr>Maremotriz</vt:lpstr>
      <vt:lpstr>Maremotriz</vt:lpstr>
      <vt:lpstr>Maremotriz</vt:lpstr>
      <vt:lpstr>Geotérmica</vt:lpstr>
      <vt:lpstr>Geotérmica</vt:lpstr>
      <vt:lpstr>Geotérmica</vt:lpstr>
      <vt:lpstr>Geotérmica</vt:lpstr>
      <vt:lpstr>Geotérmica</vt:lpstr>
      <vt:lpstr>Grupo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Diego</dc:creator>
  <cp:lastModifiedBy>Diego</cp:lastModifiedBy>
  <cp:revision>43</cp:revision>
  <dcterms:created xsi:type="dcterms:W3CDTF">2012-04-11T16:18:00Z</dcterms:created>
  <dcterms:modified xsi:type="dcterms:W3CDTF">2012-04-14T15:17:12Z</dcterms:modified>
</cp:coreProperties>
</file>